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8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9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132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52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02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11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79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17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4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83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20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12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59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675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6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56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1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8F4C17-205E-49C5-A57B-6FC71E93943E}" type="datetimeFigureOut">
              <a:rPr lang="sl-SI" smtClean="0"/>
              <a:t>23.4.2020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8A96A6-9EFD-4A66-9956-0BBD136AF3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4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58358" y="1634247"/>
            <a:ext cx="5875283" cy="196779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ODNOS DO HRANE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40565" y="4537458"/>
            <a:ext cx="3316014" cy="1148637"/>
          </a:xfrm>
        </p:spPr>
        <p:txBody>
          <a:bodyPr/>
          <a:lstStyle/>
          <a:p>
            <a:pPr algn="r"/>
            <a:r>
              <a:rPr lang="sl-SI" dirty="0" smtClean="0">
                <a:solidFill>
                  <a:schemeClr val="tx1"/>
                </a:solidFill>
              </a:rPr>
              <a:t>DAVID JELOVŠEK, 6. </a:t>
            </a:r>
            <a:r>
              <a:rPr lang="sl-SI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631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8132378" cy="848710"/>
          </a:xfrm>
        </p:spPr>
        <p:txBody>
          <a:bodyPr/>
          <a:lstStyle/>
          <a:p>
            <a:r>
              <a:rPr lang="sl-SI" dirty="0" smtClean="0"/>
              <a:t>KOLIČINA ZAVRŽENE HRANE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45915" y="1837765"/>
            <a:ext cx="104315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V svetu vsako leto zavržemo 1,3 milijarde ton hrane, kar je približno </a:t>
            </a:r>
            <a:r>
              <a:rPr lang="sl-SI" b="1" i="0" dirty="0" smtClean="0">
                <a:solidFill>
                  <a:srgbClr val="92D050"/>
                </a:solidFill>
                <a:effectLst/>
                <a:latin typeface="AvenirNextRoundedW02-Re"/>
              </a:rPr>
              <a:t>tretjina </a:t>
            </a: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vse hrane.</a:t>
            </a:r>
            <a:b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</a:br>
            <a:endParaRPr lang="sl-SI" dirty="0">
              <a:solidFill>
                <a:srgbClr val="92D050"/>
              </a:solidFill>
              <a:latin typeface="AvenirNextRoundedW02-R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Samo v Sloveniji smo v letu 2011 zavrgli skoraj 170 tisoč ton hrane, kar je približno </a:t>
            </a:r>
            <a:r>
              <a:rPr lang="sl-SI" b="1" i="0" dirty="0" smtClean="0">
                <a:solidFill>
                  <a:srgbClr val="92D050"/>
                </a:solidFill>
                <a:effectLst/>
                <a:latin typeface="AvenirNextRoundedW02-Re"/>
              </a:rPr>
              <a:t>82 kg </a:t>
            </a: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na prebivalca.</a:t>
            </a:r>
            <a:r>
              <a:rPr lang="sl-SI" dirty="0">
                <a:solidFill>
                  <a:srgbClr val="92D050"/>
                </a:solidFill>
                <a:latin typeface="AvenirNextRoundedW02-R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0" i="0" dirty="0" smtClean="0">
              <a:solidFill>
                <a:srgbClr val="92D050"/>
              </a:solidFill>
              <a:effectLst/>
              <a:latin typeface="AvenirNextRoundedW02-R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Največ hrane med odpadki pristane, ker porabe hrane </a:t>
            </a:r>
            <a:r>
              <a:rPr lang="sl-SI" b="1" i="0" u="sng" dirty="0" smtClean="0">
                <a:solidFill>
                  <a:srgbClr val="92D050"/>
                </a:solidFill>
                <a:effectLst/>
                <a:latin typeface="AvenirNextRoundedW02-Re"/>
              </a:rPr>
              <a:t>ne načrtujemo, kupimo in pripravimo več hrane</a:t>
            </a:r>
            <a:r>
              <a:rPr lang="sl-SI" b="1" i="0" dirty="0" smtClean="0">
                <a:solidFill>
                  <a:srgbClr val="92D050"/>
                </a:solidFill>
                <a:effectLst/>
                <a:latin typeface="AvenirNextRoundedW02-Re"/>
              </a:rPr>
              <a:t>, </a:t>
            </a: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kot je potrebujemo, ostankov pa ne znamo s pridom izkoristiti.</a:t>
            </a:r>
            <a:b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</a:br>
            <a:endParaRPr lang="sl-SI" b="0" i="0" dirty="0" smtClean="0">
              <a:solidFill>
                <a:srgbClr val="92D050"/>
              </a:solidFill>
              <a:effectLst/>
              <a:latin typeface="AvenirNextRoundedW02-R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i="0" u="sng" dirty="0" smtClean="0">
                <a:solidFill>
                  <a:srgbClr val="92D050"/>
                </a:solidFill>
                <a:effectLst/>
                <a:latin typeface="AvenirNextRoundedW02-Re"/>
              </a:rPr>
              <a:t>Z majhnimi spremembami</a:t>
            </a:r>
            <a:r>
              <a:rPr lang="sl-SI" b="1" i="0" dirty="0" smtClean="0">
                <a:solidFill>
                  <a:srgbClr val="92D050"/>
                </a:solidFill>
                <a:effectLst/>
                <a:latin typeface="AvenirNextRoundedW02-Re"/>
              </a:rPr>
              <a:t> </a:t>
            </a:r>
            <a:r>
              <a:rPr lang="sl-SI" b="0" i="0" dirty="0" smtClean="0">
                <a:solidFill>
                  <a:srgbClr val="92D050"/>
                </a:solidFill>
                <a:effectLst/>
                <a:latin typeface="AvenirNextRoundedW02-Re"/>
              </a:rPr>
              <a:t>pri načinu, kako nakupujemo, pripravljamo in razmišljamo o hrani, lahko občutno zmanjšamo količino zavržene hrane in storimo nekaj dobrega zase, za okolje in nenazadnje tudi za našo denarnico.</a:t>
            </a:r>
            <a:endParaRPr lang="sl-SI" b="0" i="0" dirty="0">
              <a:solidFill>
                <a:srgbClr val="92D050"/>
              </a:solidFill>
              <a:effectLst/>
              <a:latin typeface="AvenirNextRoundedW02-Re"/>
            </a:endParaRPr>
          </a:p>
        </p:txBody>
      </p:sp>
    </p:spTree>
    <p:extLst>
      <p:ext uri="{BB962C8B-B14F-4D97-AF65-F5344CB8AC3E}">
        <p14:creationId xmlns:p14="http://schemas.microsoft.com/office/powerpoint/2010/main" val="168613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5588875" cy="76462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Preprosti koraki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750980"/>
            <a:ext cx="10394707" cy="3623606"/>
          </a:xfrm>
        </p:spPr>
        <p:txBody>
          <a:bodyPr>
            <a:normAutofit fontScale="85000" lnSpcReduction="20000"/>
          </a:bodyPr>
          <a:lstStyle/>
          <a:p>
            <a:r>
              <a:rPr lang="sl-SI" b="1" dirty="0">
                <a:solidFill>
                  <a:srgbClr val="92D050"/>
                </a:solidFill>
                <a:latin typeface="+mj-lt"/>
              </a:rPr>
              <a:t>1.    Načrtujmo svoj 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jedilnik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. </a:t>
            </a:r>
            <a:r>
              <a:rPr lang="sl-SI" dirty="0" smtClean="0">
                <a:solidFill>
                  <a:srgbClr val="92D050"/>
                </a:solidFill>
                <a:latin typeface="+mj-lt"/>
              </a:rPr>
              <a:t>Vnaprej </a:t>
            </a:r>
            <a:r>
              <a:rPr lang="sl-SI" dirty="0">
                <a:solidFill>
                  <a:srgbClr val="92D050"/>
                </a:solidFill>
                <a:latin typeface="+mj-lt"/>
              </a:rPr>
              <a:t>pripravimo seznam jedi, ki jih bomo jedli v prihajajočem tednu. Za vsak obrok določimo število porcij. Pri tem preverimo urnik svojih družinskih članov – bomo vse dni večerjali skupaj, se bomo ob koncu tedna odpravili na kosilo k sorodnikom, pričakujemo goste? Preverimo, katere sestavine za pripravo obrokov že imamo </a:t>
            </a:r>
            <a:r>
              <a:rPr lang="sl-SI" dirty="0" smtClean="0">
                <a:solidFill>
                  <a:srgbClr val="92D050"/>
                </a:solidFill>
                <a:latin typeface="+mj-lt"/>
              </a:rPr>
              <a:t>doma </a:t>
            </a:r>
            <a:r>
              <a:rPr lang="sl-SI" dirty="0">
                <a:solidFill>
                  <a:srgbClr val="92D050"/>
                </a:solidFill>
                <a:latin typeface="+mj-lt"/>
              </a:rPr>
              <a:t>in pripravimo seznam živil, ki jih še potrebujemo.</a:t>
            </a:r>
          </a:p>
          <a:p>
            <a:r>
              <a:rPr lang="sl-SI" b="1" dirty="0">
                <a:solidFill>
                  <a:srgbClr val="92D050"/>
                </a:solidFill>
                <a:latin typeface="+mj-lt"/>
              </a:rPr>
              <a:t>2. Načrtujmo svoje 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nakupe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. </a:t>
            </a:r>
            <a:r>
              <a:rPr lang="sl-SI" dirty="0" smtClean="0">
                <a:solidFill>
                  <a:srgbClr val="92D050"/>
                </a:solidFill>
                <a:latin typeface="+mj-lt"/>
              </a:rPr>
              <a:t>Na </a:t>
            </a:r>
            <a:r>
              <a:rPr lang="sl-SI" dirty="0">
                <a:solidFill>
                  <a:srgbClr val="92D050"/>
                </a:solidFill>
                <a:latin typeface="+mj-lt"/>
              </a:rPr>
              <a:t>podlagi tedenskega jedilnika pripravimo nakupovalni seznam stvari, ki jih še potrebujemo. Kupujmo nepakirano sadje in zelenjavo, saj lahko tako kupimo ravno toliko, kolikor potrebujemo.</a:t>
            </a:r>
          </a:p>
          <a:p>
            <a:r>
              <a:rPr lang="sl-SI" b="1" dirty="0">
                <a:solidFill>
                  <a:srgbClr val="92D050"/>
                </a:solidFill>
                <a:latin typeface="+mj-lt"/>
              </a:rPr>
              <a:t>3. Izogibajmo se impulzivnim 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nakupom</a:t>
            </a:r>
            <a:r>
              <a:rPr lang="sl-SI" b="1" dirty="0" smtClean="0">
                <a:solidFill>
                  <a:srgbClr val="92D050"/>
                </a:solidFill>
                <a:latin typeface="+mj-lt"/>
              </a:rPr>
              <a:t>. </a:t>
            </a:r>
            <a:r>
              <a:rPr lang="sl-SI" dirty="0" smtClean="0">
                <a:solidFill>
                  <a:srgbClr val="92D050"/>
                </a:solidFill>
                <a:latin typeface="+mj-lt"/>
              </a:rPr>
              <a:t>Nakupovalni </a:t>
            </a:r>
            <a:r>
              <a:rPr lang="sl-SI" dirty="0">
                <a:solidFill>
                  <a:srgbClr val="92D050"/>
                </a:solidFill>
                <a:latin typeface="+mj-lt"/>
              </a:rPr>
              <a:t>seznam imejmo vedno pri roki in se skušajmo izogibati impulzivnim nakupom. Če opazimo živilo, ki je v akciji, pomislimo, če izdelek resnično potrebujemo. Živila, ki se hitro pokvarijo, ne kupujmo na zalogo. Pazimo, da se v trgovino ne odpravimo lačni, saj bomo takrat nakupili veliko več, kot potrebujemo.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584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419271" cy="180046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RECEPTI IZ OSTANKOV HRANE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12260" y="2911381"/>
            <a:ext cx="1500352" cy="2049517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92D050"/>
                </a:solidFill>
                <a:latin typeface="+mj-lt"/>
              </a:rPr>
              <a:t>ZAVITEK</a:t>
            </a:r>
            <a:endParaRPr lang="sl-SI" dirty="0" smtClean="0">
              <a:solidFill>
                <a:srgbClr val="92D050"/>
              </a:solidFill>
              <a:latin typeface="+mj-lt"/>
            </a:endParaRPr>
          </a:p>
          <a:p>
            <a:r>
              <a:rPr lang="sl-SI" dirty="0" smtClean="0">
                <a:solidFill>
                  <a:srgbClr val="92D050"/>
                </a:solidFill>
                <a:latin typeface="+mj-lt"/>
              </a:rPr>
              <a:t>KOMPOT</a:t>
            </a:r>
          </a:p>
          <a:p>
            <a:r>
              <a:rPr lang="sl-SI" dirty="0" smtClean="0">
                <a:solidFill>
                  <a:srgbClr val="92D050"/>
                </a:solidFill>
                <a:latin typeface="+mj-lt"/>
              </a:rPr>
              <a:t>NJOKI</a:t>
            </a:r>
          </a:p>
          <a:p>
            <a:endParaRPr lang="sl-SI" dirty="0">
              <a:latin typeface="+mj-lt"/>
            </a:endParaRPr>
          </a:p>
        </p:txBody>
      </p:sp>
      <p:pic>
        <p:nvPicPr>
          <p:cNvPr id="1028" name="Picture 4" descr="Kakijev štrudelj | Alter V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7" y="434866"/>
            <a:ext cx="3071101" cy="20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bolčni kompot - OblizniPrste.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26" y="1837765"/>
            <a:ext cx="2797832" cy="20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cept: Njoki z žajbljem | Moji recep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59844"/>
            <a:ext cx="3653594" cy="24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097923" cy="13278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JABOLČNI ZAVITEK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357987" y="573931"/>
            <a:ext cx="3095748" cy="503892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sl-SI" sz="3000" b="1" dirty="0">
                <a:solidFill>
                  <a:srgbClr val="92D050"/>
                </a:solidFill>
                <a:latin typeface="+mj-lt"/>
              </a:rPr>
              <a:t>Sestavine</a:t>
            </a:r>
          </a:p>
          <a:p>
            <a:pPr algn="ctr"/>
            <a:r>
              <a:rPr lang="sl-SI" sz="3000" b="1" dirty="0">
                <a:solidFill>
                  <a:srgbClr val="92D050"/>
                </a:solidFill>
                <a:latin typeface="+mj-lt"/>
              </a:rPr>
              <a:t>Nadev: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1 kilogram jabolk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80 gramov sladkorja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1 žlica </a:t>
            </a:r>
            <a:r>
              <a:rPr lang="sl-SI" sz="3000" dirty="0" smtClean="0">
                <a:solidFill>
                  <a:srgbClr val="92D050"/>
                </a:solidFill>
                <a:latin typeface="+mj-lt"/>
              </a:rPr>
              <a:t>drobtin</a:t>
            </a:r>
          </a:p>
          <a:p>
            <a:pPr algn="ctr"/>
            <a:r>
              <a:rPr lang="sl-SI" sz="3000" dirty="0" smtClean="0">
                <a:solidFill>
                  <a:srgbClr val="92D050"/>
                </a:solidFill>
                <a:latin typeface="+mj-lt"/>
              </a:rPr>
              <a:t>Cimet</a:t>
            </a:r>
            <a:endParaRPr lang="sl-SI" sz="3000" dirty="0">
              <a:solidFill>
                <a:srgbClr val="92D050"/>
              </a:solidFill>
              <a:latin typeface="+mj-lt"/>
            </a:endParaRP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Po želji še maslo in </a:t>
            </a:r>
            <a:r>
              <a:rPr lang="sl-SI" sz="3000" dirty="0" smtClean="0">
                <a:solidFill>
                  <a:srgbClr val="92D050"/>
                </a:solidFill>
                <a:latin typeface="+mj-lt"/>
              </a:rPr>
              <a:t>rozine</a:t>
            </a:r>
            <a:endParaRPr lang="sl-SI" sz="3000" dirty="0">
              <a:solidFill>
                <a:srgbClr val="92D050"/>
              </a:solidFill>
              <a:latin typeface="+mj-lt"/>
            </a:endParaRPr>
          </a:p>
          <a:p>
            <a:pPr algn="ctr"/>
            <a:r>
              <a:rPr lang="sl-SI" sz="3000" b="1" dirty="0">
                <a:solidFill>
                  <a:srgbClr val="92D050"/>
                </a:solidFill>
                <a:latin typeface="+mj-lt"/>
              </a:rPr>
              <a:t>Vlečeno testo: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350 gramov moke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1 jajce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2 žlici olja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1 žlica kisa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1,5 dcl mlačne vode</a:t>
            </a:r>
          </a:p>
          <a:p>
            <a:pPr algn="ctr"/>
            <a:r>
              <a:rPr lang="sl-SI" sz="3000" dirty="0">
                <a:solidFill>
                  <a:srgbClr val="92D050"/>
                </a:solidFill>
                <a:latin typeface="+mj-lt"/>
              </a:rPr>
              <a:t>½ žličke soli</a:t>
            </a:r>
          </a:p>
          <a:p>
            <a:endParaRPr lang="sl-SI" dirty="0"/>
          </a:p>
        </p:txBody>
      </p:sp>
      <p:pic>
        <p:nvPicPr>
          <p:cNvPr id="4" name="Picture 4" descr="Kakijev štrudelj | Alter V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87725"/>
            <a:ext cx="3428454" cy="22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996136" y="535021"/>
            <a:ext cx="34144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cap="all" dirty="0" smtClean="0">
                <a:solidFill>
                  <a:srgbClr val="92D050"/>
                </a:solidFill>
                <a:latin typeface="+mj-lt"/>
              </a:rPr>
              <a:t>PRIPRAVA</a:t>
            </a:r>
          </a:p>
          <a:p>
            <a:r>
              <a:rPr lang="sl-SI" sz="1400" cap="all" dirty="0" smtClean="0">
                <a:solidFill>
                  <a:srgbClr val="92D050"/>
                </a:solidFill>
                <a:latin typeface="+mj-lt"/>
              </a:rPr>
              <a:t>Za testo na pult stresemo moko in na sredini naredimo jamico. Vanjo damo jajce, olje, sol, kis in vodo. Pregnetemo v gladko testo in ga za 1 uro postavimo v hladilnik.</a:t>
            </a:r>
          </a:p>
          <a:p>
            <a:endParaRPr lang="sl-SI" sz="1400" cap="all" dirty="0" smtClean="0">
              <a:solidFill>
                <a:srgbClr val="92D050"/>
              </a:solidFill>
              <a:latin typeface="+mj-lt"/>
            </a:endParaRPr>
          </a:p>
          <a:p>
            <a:r>
              <a:rPr lang="sl-SI" sz="1400" cap="all" dirty="0" smtClean="0">
                <a:solidFill>
                  <a:srgbClr val="92D050"/>
                </a:solidFill>
                <a:latin typeface="+mj-lt"/>
              </a:rPr>
              <a:t>Medtem olupimo in naribamo jabolka. Maslo stopimo in dodamo drobtine, malo popražimo. Testo tanko razvaljamo na pomokani kuhinjski krpi. Premažemo z drobtinami, dodamo ribana jabolka, sladkor in cimet. S pomočjo krpe testo zvijemo, ga položimo v pekač in premažemo s stopljenim maslom. Postavimo v segreto pečico ter pečemo na 200°C 45-60 minut.</a:t>
            </a:r>
            <a:endParaRPr lang="sl-SI" sz="1400" cap="all" dirty="0">
              <a:solidFill>
                <a:srgbClr val="92D050"/>
              </a:solidFill>
              <a:latin typeface="+mj-lt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56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940268" cy="74360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KOMPOT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770684" y="564204"/>
            <a:ext cx="5010807" cy="48541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l-SI" sz="2600" b="1" dirty="0" smtClean="0">
              <a:solidFill>
                <a:srgbClr val="92D050"/>
              </a:solidFill>
              <a:latin typeface="+mj-lt"/>
            </a:endParaRPr>
          </a:p>
          <a:p>
            <a:pPr marL="0" indent="0">
              <a:buNone/>
            </a:pPr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Sestavine:</a:t>
            </a:r>
          </a:p>
          <a:p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6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jabolk</a:t>
            </a:r>
            <a:endParaRPr lang="sl-SI" sz="2600" dirty="0">
              <a:solidFill>
                <a:srgbClr val="92D050"/>
              </a:solidFill>
              <a:latin typeface="+mj-lt"/>
            </a:endParaRPr>
          </a:p>
          <a:p>
            <a:r>
              <a:rPr lang="sl-SI" sz="2600" dirty="0">
                <a:solidFill>
                  <a:srgbClr val="92D050"/>
                </a:solidFill>
                <a:latin typeface="+mj-lt"/>
              </a:rPr>
              <a:t>sok polovice limone</a:t>
            </a:r>
          </a:p>
          <a:p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1l</a:t>
            </a:r>
            <a:r>
              <a:rPr lang="sl-SI" sz="2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vode</a:t>
            </a:r>
            <a:endParaRPr lang="sl-SI" sz="2600" dirty="0">
              <a:solidFill>
                <a:srgbClr val="92D050"/>
              </a:solidFill>
              <a:latin typeface="+mj-lt"/>
            </a:endParaRPr>
          </a:p>
          <a:p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100 g</a:t>
            </a:r>
            <a:r>
              <a:rPr lang="sl-SI" sz="2600" b="1" dirty="0">
                <a:solidFill>
                  <a:srgbClr val="92D050"/>
                </a:solidFill>
                <a:latin typeface="+mj-lt"/>
              </a:rPr>
              <a:t>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sladkorja</a:t>
            </a:r>
            <a:endParaRPr lang="sl-SI" sz="2600" dirty="0">
              <a:solidFill>
                <a:srgbClr val="92D050"/>
              </a:solidFill>
              <a:latin typeface="+mj-lt"/>
            </a:endParaRPr>
          </a:p>
          <a:p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1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cimetova </a:t>
            </a:r>
            <a:r>
              <a:rPr lang="sl-SI" sz="2600" dirty="0">
                <a:solidFill>
                  <a:srgbClr val="92D050"/>
                </a:solidFill>
                <a:latin typeface="+mj-lt"/>
              </a:rPr>
              <a:t>palčka</a:t>
            </a:r>
          </a:p>
          <a:p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4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klinčki</a:t>
            </a:r>
            <a:endParaRPr lang="sl-SI" sz="2600" dirty="0">
              <a:solidFill>
                <a:srgbClr val="92D050"/>
              </a:solidFill>
              <a:latin typeface="+mj-lt"/>
            </a:endParaRPr>
          </a:p>
          <a:p>
            <a:r>
              <a:rPr lang="sl-SI" sz="2600" dirty="0">
                <a:solidFill>
                  <a:srgbClr val="92D050"/>
                </a:solidFill>
                <a:latin typeface="+mj-lt"/>
              </a:rPr>
              <a:t>košček </a:t>
            </a:r>
            <a:r>
              <a:rPr lang="sl-SI" sz="2600" dirty="0" err="1">
                <a:solidFill>
                  <a:srgbClr val="92D050"/>
                </a:solidFill>
                <a:latin typeface="+mj-lt"/>
              </a:rPr>
              <a:t>bio</a:t>
            </a:r>
            <a:r>
              <a:rPr lang="sl-SI" sz="2600" dirty="0">
                <a:solidFill>
                  <a:srgbClr val="92D050"/>
                </a:solidFill>
                <a:latin typeface="+mj-lt"/>
              </a:rPr>
              <a:t> limonine 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lupinice</a:t>
            </a:r>
          </a:p>
          <a:p>
            <a:pPr marL="0" indent="0">
              <a:buNone/>
            </a:pPr>
            <a:r>
              <a:rPr lang="sl-SI" sz="2600" b="1" dirty="0" smtClean="0">
                <a:solidFill>
                  <a:srgbClr val="92D050"/>
                </a:solidFill>
                <a:latin typeface="+mj-lt"/>
              </a:rPr>
              <a:t>Priprava:</a:t>
            </a:r>
          </a:p>
          <a:p>
            <a:pPr marL="0" indent="0">
              <a:buNone/>
            </a:pP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Jabolka olupimo, očistimo in narežemo na </a:t>
            </a:r>
            <a:r>
              <a:rPr lang="sl-SI" sz="2600" dirty="0" err="1" smtClean="0">
                <a:solidFill>
                  <a:srgbClr val="92D050"/>
                </a:solidFill>
                <a:latin typeface="+mj-lt"/>
              </a:rPr>
              <a:t>četrtinke</a:t>
            </a:r>
            <a:r>
              <a:rPr lang="sl-SI" sz="2600" dirty="0" smtClean="0">
                <a:solidFill>
                  <a:srgbClr val="92D050"/>
                </a:solidFill>
                <a:latin typeface="+mj-lt"/>
              </a:rPr>
              <a:t>. Stresemo jih v večjo posodo, dodamo ostale sestavine ter postavimo na štedilnik. Kuhamo 10-15 minut, da se jabolka zmehčajo.</a:t>
            </a:r>
          </a:p>
          <a:p>
            <a:pPr marL="0" indent="0" algn="ctr">
              <a:buNone/>
            </a:pPr>
            <a:endParaRPr lang="sl-SI" sz="2600" dirty="0">
              <a:solidFill>
                <a:srgbClr val="92D050"/>
              </a:solidFill>
              <a:latin typeface="+mj-lt"/>
            </a:endParaRPr>
          </a:p>
          <a:p>
            <a:endParaRPr lang="sl-SI" dirty="0"/>
          </a:p>
        </p:txBody>
      </p:sp>
      <p:pic>
        <p:nvPicPr>
          <p:cNvPr id="4" name="Picture 6" descr="Jabolčni kompot - OblizniPrste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2" y="2126231"/>
            <a:ext cx="3681742" cy="27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2194033" cy="943303"/>
          </a:xfrm>
        </p:spPr>
        <p:txBody>
          <a:bodyPr/>
          <a:lstStyle/>
          <a:p>
            <a:r>
              <a:rPr lang="sl-SI" dirty="0" smtClean="0"/>
              <a:t>Njoki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643974"/>
            <a:ext cx="9119681" cy="3949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sz="1800" b="1" dirty="0" smtClean="0">
              <a:solidFill>
                <a:srgbClr val="92D050"/>
              </a:solidFill>
              <a:latin typeface="+mj-lt"/>
            </a:endParaRPr>
          </a:p>
          <a:p>
            <a:pPr marL="0" indent="0">
              <a:buNone/>
            </a:pPr>
            <a:r>
              <a:rPr lang="sl-SI" sz="1800" b="1" dirty="0" smtClean="0">
                <a:solidFill>
                  <a:srgbClr val="92D050"/>
                </a:solidFill>
                <a:latin typeface="+mj-lt"/>
              </a:rPr>
              <a:t>Sestavine:</a:t>
            </a:r>
          </a:p>
          <a:p>
            <a:r>
              <a:rPr lang="sl-SI" sz="1800" dirty="0" smtClean="0">
                <a:solidFill>
                  <a:srgbClr val="92D050"/>
                </a:solidFill>
                <a:latin typeface="+mj-lt"/>
              </a:rPr>
              <a:t>1 </a:t>
            </a:r>
            <a:r>
              <a:rPr lang="sl-SI" sz="1800" dirty="0">
                <a:solidFill>
                  <a:srgbClr val="92D050"/>
                </a:solidFill>
                <a:latin typeface="+mj-lt"/>
              </a:rPr>
              <a:t>kg krompirja</a:t>
            </a:r>
          </a:p>
          <a:p>
            <a:r>
              <a:rPr lang="sl-SI" sz="1800" dirty="0">
                <a:solidFill>
                  <a:srgbClr val="92D050"/>
                </a:solidFill>
                <a:latin typeface="+mj-lt"/>
              </a:rPr>
              <a:t>200 g moke (najbolje pol ostre, pol mehke)</a:t>
            </a:r>
          </a:p>
          <a:p>
            <a:r>
              <a:rPr lang="sl-SI" sz="1800" dirty="0">
                <a:solidFill>
                  <a:srgbClr val="92D050"/>
                </a:solidFill>
                <a:latin typeface="+mj-lt"/>
              </a:rPr>
              <a:t>1 jajce</a:t>
            </a:r>
          </a:p>
          <a:p>
            <a:r>
              <a:rPr lang="sl-SI" sz="1800" dirty="0">
                <a:solidFill>
                  <a:srgbClr val="92D050"/>
                </a:solidFill>
                <a:latin typeface="+mj-lt"/>
              </a:rPr>
              <a:t>žlička </a:t>
            </a:r>
            <a:r>
              <a:rPr lang="sl-SI" sz="1800" dirty="0" smtClean="0">
                <a:solidFill>
                  <a:srgbClr val="92D050"/>
                </a:solidFill>
                <a:latin typeface="+mj-lt"/>
              </a:rPr>
              <a:t>soli</a:t>
            </a:r>
          </a:p>
          <a:p>
            <a:pPr marL="0" indent="0">
              <a:buNone/>
            </a:pPr>
            <a:r>
              <a:rPr lang="sl-SI" sz="1800" b="1" dirty="0" smtClean="0">
                <a:solidFill>
                  <a:srgbClr val="92D050"/>
                </a:solidFill>
                <a:latin typeface="+mj-lt"/>
              </a:rPr>
              <a:t>Priprava: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92D050"/>
                </a:solidFill>
                <a:latin typeface="+mj-lt"/>
              </a:rPr>
              <a:t>Če nam od kosila ostane krompir, ga pretlačimo, dodamo moko, jajce in sol ter pregnetemo v gladko testo. Oblikujemo tanek svaljek, ki ga z nožem razrežemo na manjše svaljke. Svaljke odlagamo na pomokan pladenj. Položimo jih v zamrzovalnik, da zamrznejo. Zamrznjene preložimo v posode za shranjevanje ali vrečke za zamrzovanje in jih hranimo v zamrzovalniku do uporabe.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92D050"/>
                </a:solidFill>
                <a:latin typeface="+mj-lt"/>
              </a:rPr>
              <a:t>Svaljke vržemo v vrelo osoljeno vodo in počakamo, da priplavajo na površje. Postrežemo s poljubno omako ali mesom.</a:t>
            </a:r>
            <a:endParaRPr lang="sl-SI" sz="1800" dirty="0">
              <a:solidFill>
                <a:srgbClr val="92D050"/>
              </a:solidFill>
              <a:latin typeface="+mj-lt"/>
            </a:endParaRPr>
          </a:p>
          <a:p>
            <a:endParaRPr lang="sl-SI" dirty="0"/>
          </a:p>
        </p:txBody>
      </p:sp>
      <p:pic>
        <p:nvPicPr>
          <p:cNvPr id="4" name="Picture 8" descr="Recept: Njoki z žajbljem | Moji recep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5" y="249041"/>
            <a:ext cx="3510456" cy="234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3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Zeleno-rumen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ks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Glavni dogodek</Template>
  <TotalTime>77</TotalTime>
  <Words>345</Words>
  <Application>Microsoft Office PowerPoint</Application>
  <PresentationFormat>Po meri</PresentationFormat>
  <Paragraphs>57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Glavni dogodek</vt:lpstr>
      <vt:lpstr>ODNOS DO HRANE</vt:lpstr>
      <vt:lpstr>KOLIČINA ZAVRŽENE HRANE</vt:lpstr>
      <vt:lpstr>Preprosti koraki</vt:lpstr>
      <vt:lpstr>RECEPTI IZ OSTANKOV HRANE</vt:lpstr>
      <vt:lpstr>JABOLČNI ZAVITEK</vt:lpstr>
      <vt:lpstr>KOMPOT</vt:lpstr>
      <vt:lpstr>Njoki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ZAVRŽENA HRANA</dc:title>
  <dc:creator>Slavko Logar</dc:creator>
  <cp:lastModifiedBy>Veronika</cp:lastModifiedBy>
  <cp:revision>9</cp:revision>
  <dcterms:created xsi:type="dcterms:W3CDTF">2020-04-23T10:40:27Z</dcterms:created>
  <dcterms:modified xsi:type="dcterms:W3CDTF">2020-04-23T12:07:05Z</dcterms:modified>
</cp:coreProperties>
</file>